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85" r:id="rId1"/>
  </p:sldMasterIdLst>
  <p:notesMasterIdLst>
    <p:notesMasterId r:id="rId61"/>
  </p:notesMasterIdLst>
  <p:sldIdLst>
    <p:sldId id="256" r:id="rId2"/>
    <p:sldId id="284" r:id="rId3"/>
    <p:sldId id="319" r:id="rId4"/>
    <p:sldId id="300" r:id="rId5"/>
    <p:sldId id="345" r:id="rId6"/>
    <p:sldId id="346" r:id="rId7"/>
    <p:sldId id="347" r:id="rId8"/>
    <p:sldId id="348" r:id="rId9"/>
    <p:sldId id="288" r:id="rId10"/>
    <p:sldId id="295" r:id="rId11"/>
    <p:sldId id="344" r:id="rId12"/>
    <p:sldId id="290" r:id="rId13"/>
    <p:sldId id="321" r:id="rId14"/>
    <p:sldId id="296" r:id="rId15"/>
    <p:sldId id="352" r:id="rId16"/>
    <p:sldId id="353" r:id="rId17"/>
    <p:sldId id="350" r:id="rId18"/>
    <p:sldId id="351" r:id="rId19"/>
    <p:sldId id="309" r:id="rId20"/>
    <p:sldId id="307" r:id="rId21"/>
    <p:sldId id="369" r:id="rId22"/>
    <p:sldId id="370" r:id="rId23"/>
    <p:sldId id="371" r:id="rId24"/>
    <p:sldId id="372" r:id="rId25"/>
    <p:sldId id="373" r:id="rId26"/>
    <p:sldId id="374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5" r:id="rId37"/>
    <p:sldId id="366" r:id="rId38"/>
    <p:sldId id="367" r:id="rId39"/>
    <p:sldId id="375" r:id="rId40"/>
    <p:sldId id="380" r:id="rId41"/>
    <p:sldId id="381" r:id="rId42"/>
    <p:sldId id="383" r:id="rId43"/>
    <p:sldId id="384" r:id="rId44"/>
    <p:sldId id="382" r:id="rId45"/>
    <p:sldId id="385" r:id="rId46"/>
    <p:sldId id="386" r:id="rId47"/>
    <p:sldId id="387" r:id="rId48"/>
    <p:sldId id="388" r:id="rId49"/>
    <p:sldId id="390" r:id="rId50"/>
    <p:sldId id="389" r:id="rId51"/>
    <p:sldId id="316" r:id="rId52"/>
    <p:sldId id="376" r:id="rId53"/>
    <p:sldId id="368" r:id="rId54"/>
    <p:sldId id="364" r:id="rId55"/>
    <p:sldId id="391" r:id="rId56"/>
    <p:sldId id="363" r:id="rId57"/>
    <p:sldId id="377" r:id="rId58"/>
    <p:sldId id="378" r:id="rId59"/>
    <p:sldId id="271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6" d="100"/>
          <a:sy n="56" d="100"/>
        </p:scale>
        <p:origin x="-25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C841C-74CA-0C4C-AD7C-072918FC1912}" type="datetimeFigureOut">
              <a:rPr lang="en-US" smtClean="0"/>
              <a:t>4/22/18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41EA7-07D9-EA41-8911-B5EFFC8E5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63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Relationship Id="rId3" Type="http://schemas.openxmlformats.org/officeDocument/2006/relationships/hyperlink" Target="https://lifeinthefastlane.com/ecg-library/basics/right-bundle-branch-block/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the difference from EKG basics </a:t>
            </a:r>
            <a:r>
              <a:rPr lang="mr-IN" baseline="0" dirty="0" smtClean="0"/>
              <a:t>–</a:t>
            </a:r>
            <a:r>
              <a:rPr lang="en-US" baseline="0" dirty="0" smtClean="0"/>
              <a:t> look at the VENTRICULAR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24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Ashman’s Phenomenon – presences of aberrantly conducted beats, usually of </a:t>
            </a:r>
            <a:r>
              <a:rPr lang="en-US" sz="120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RBBB morphology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due a long refractory period as determined by the preceding R-R interval.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38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38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38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38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and 2 = RBBB,</a:t>
            </a:r>
            <a:r>
              <a:rPr lang="en-US" baseline="0" dirty="0" smtClean="0"/>
              <a:t> 3 likely RBBB. 4 and 5 likely RV origin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38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38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VT </a:t>
            </a:r>
            <a:r>
              <a:rPr lang="mr-IN" dirty="0" smtClean="0"/>
              <a:t>–</a:t>
            </a:r>
            <a:r>
              <a:rPr lang="en-US" dirty="0" smtClean="0"/>
              <a:t> LV origin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38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SVT w/ Aberrancy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38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SVT w/ Aberrancy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38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tachy</a:t>
            </a:r>
            <a:r>
              <a:rPr lang="en-US" baseline="0" dirty="0" smtClean="0"/>
              <a:t> with RBBB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38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HR 120,</a:t>
            </a:r>
            <a:r>
              <a:rPr lang="en-US" baseline="0" dirty="0" smtClean="0"/>
              <a:t> sinus, normal axis, normal conduction, no signs of ischemia</a:t>
            </a:r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56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Degree AV block with ventricular escape rhythm</a:t>
            </a:r>
            <a:r>
              <a:rPr lang="en-US" baseline="0" dirty="0" smtClean="0"/>
              <a:t> (rate ~25)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02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Wenkebock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type I 2</a:t>
            </a:r>
            <a:r>
              <a:rPr lang="en-US" baseline="30000" dirty="0" smtClean="0"/>
              <a:t>nd</a:t>
            </a:r>
            <a:r>
              <a:rPr lang="en-US" baseline="0" dirty="0" smtClean="0"/>
              <a:t> degree AV block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073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Afib</a:t>
            </a:r>
            <a:r>
              <a:rPr lang="en-US" dirty="0" smtClean="0"/>
              <a:t> w/ RVR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12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Aflutter 2:1 block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12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DDx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AMI</a:t>
            </a:r>
          </a:p>
          <a:p>
            <a:r>
              <a:rPr lang="en-US" baseline="0" dirty="0" smtClean="0"/>
              <a:t>Drugs</a:t>
            </a:r>
          </a:p>
          <a:p>
            <a:r>
              <a:rPr lang="en-US" baseline="0" dirty="0" smtClean="0"/>
              <a:t>Hypothyroidism</a:t>
            </a:r>
          </a:p>
          <a:p>
            <a:r>
              <a:rPr lang="en-US" baseline="0" dirty="0" smtClean="0"/>
              <a:t>Obstructive Jaundice</a:t>
            </a:r>
          </a:p>
          <a:p>
            <a:r>
              <a:rPr lang="en-US" baseline="0" dirty="0" smtClean="0"/>
              <a:t>Increased intracranial pressure</a:t>
            </a:r>
          </a:p>
          <a:p>
            <a:r>
              <a:rPr lang="en-US" baseline="0" dirty="0" smtClean="0"/>
              <a:t>Hypothermia</a:t>
            </a:r>
          </a:p>
          <a:p>
            <a:r>
              <a:rPr lang="en-US" baseline="0" dirty="0" smtClean="0"/>
              <a:t>Sinus node dysfunction / SSS</a:t>
            </a:r>
          </a:p>
          <a:p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2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Generally tolerated </a:t>
            </a:r>
            <a:r>
              <a:rPr lang="en-US" smtClean="0"/>
              <a:t>at rest until </a:t>
            </a:r>
            <a:r>
              <a:rPr lang="en-US" dirty="0" smtClean="0"/>
              <a:t>HR &lt; 40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37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His-</a:t>
            </a:r>
            <a:r>
              <a:rPr lang="en-US" dirty="0" err="1" smtClean="0"/>
              <a:t>perkinje</a:t>
            </a:r>
            <a:r>
              <a:rPr lang="en-US" dirty="0" smtClean="0"/>
              <a:t> or below = prone to becoming</a:t>
            </a:r>
            <a:r>
              <a:rPr lang="en-US" baseline="0" dirty="0" smtClean="0"/>
              <a:t> a complete block =&gt; 35% yearly risk of </a:t>
            </a:r>
            <a:r>
              <a:rPr lang="en-US" baseline="0" dirty="0" err="1" smtClean="0"/>
              <a:t>asystole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19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30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degree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50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Atrial tachycardia + High grade AV</a:t>
            </a:r>
            <a:r>
              <a:rPr lang="en-US" baseline="0" dirty="0" smtClean="0"/>
              <a:t> block</a:t>
            </a:r>
          </a:p>
          <a:p>
            <a:endParaRPr lang="en-US" baseline="0" dirty="0" smtClean="0"/>
          </a:p>
          <a:p>
            <a:r>
              <a:rPr lang="en-US" baseline="0" dirty="0" smtClean="0"/>
              <a:t>4;1 (hidden in ventricular ectopic beat) = consistent PR = not </a:t>
            </a:r>
            <a:r>
              <a:rPr lang="en-US" baseline="0" dirty="0" err="1" smtClean="0"/>
              <a:t>completedly</a:t>
            </a:r>
            <a:r>
              <a:rPr lang="en-US" baseline="0" dirty="0" smtClean="0"/>
              <a:t> dissociated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Seen w/ digoxin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5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Atrial fibrillation can be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catechorized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follows: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documented episode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Recurrent atrial fibrillation: after two or more episodes.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Paroxysmal atrial fibrillation: if recurrent atrial fibrillation spontaneously converts to sinus rhythm.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Persisting atrial fibrillation: if an episode of atrial fibrillation persists more than 7 days.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Permanent atrial fibrillation: if atrial fibrillation persists after an effort of electrical or chemical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cardioversion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41EA7-07D9-EA41-8911-B5EFFC8E59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10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1DF9-98CD-8D4A-909D-77563918BC37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FB76-2A06-9743-A554-D6CEF4209B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1DF9-98CD-8D4A-909D-77563918BC37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FB76-2A06-9743-A554-D6CEF4209B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1DF9-98CD-8D4A-909D-77563918BC37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FB76-2A06-9743-A554-D6CEF4209B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4/22/18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1DF9-98CD-8D4A-909D-77563918BC37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FB76-2A06-9743-A554-D6CEF4209B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1DF9-98CD-8D4A-909D-77563918BC37}" type="datetimeFigureOut">
              <a:rPr lang="en-US" smtClean="0"/>
              <a:t>4/22/18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FB76-2A06-9743-A554-D6CEF4209B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1DF9-98CD-8D4A-909D-77563918BC37}" type="datetimeFigureOut">
              <a:rPr lang="en-US" smtClean="0"/>
              <a:t>4/22/18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FB76-2A06-9743-A554-D6CEF4209B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1DF9-98CD-8D4A-909D-77563918BC37}" type="datetimeFigureOut">
              <a:rPr lang="en-US" smtClean="0"/>
              <a:t>4/22/18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4FB76-2A06-9743-A554-D6CEF4209B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1DF9-98CD-8D4A-909D-77563918BC37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1DF9-98CD-8D4A-909D-77563918BC37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E54FB76-2A06-9743-A554-D6CEF4209BC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DB11DF9-98CD-8D4A-909D-77563918BC37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E54FB76-2A06-9743-A554-D6CEF4209BC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6" r:id="rId1"/>
    <p:sldLayoutId id="2147484387" r:id="rId2"/>
    <p:sldLayoutId id="2147484388" r:id="rId3"/>
    <p:sldLayoutId id="2147484389" r:id="rId4"/>
    <p:sldLayoutId id="2147484390" r:id="rId5"/>
    <p:sldLayoutId id="2147484391" r:id="rId6"/>
    <p:sldLayoutId id="2147484392" r:id="rId7"/>
    <p:sldLayoutId id="2147484393" r:id="rId8"/>
    <p:sldLayoutId id="2147484394" r:id="rId9"/>
    <p:sldLayoutId id="2147484395" r:id="rId10"/>
    <p:sldLayoutId id="214748439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ifeinthefastlane.com/ecg-library/basics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ecgpedia.org" TargetMode="External"/><Relationship Id="rId3" Type="http://schemas.openxmlformats.org/officeDocument/2006/relationships/hyperlink" Target="https://lifeinthefastlane.com/ecg-library/basic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318896" y="-493210"/>
            <a:ext cx="9454052" cy="7090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52612"/>
            <a:ext cx="7772400" cy="4571999"/>
          </a:xfrm>
        </p:spPr>
        <p:txBody>
          <a:bodyPr>
            <a:normAutofit/>
          </a:bodyPr>
          <a:lstStyle/>
          <a:p>
            <a:r>
              <a:rPr lang="en-US" sz="5400" dirty="0" smtClean="0"/>
              <a:t>Arrhythmias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91315"/>
            <a:ext cx="6858000" cy="914400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Brian Locke, MD </a:t>
            </a:r>
          </a:p>
          <a:p>
            <a:r>
              <a:rPr lang="en-US" dirty="0" smtClean="0"/>
              <a:t>PGY2 Internal Medicine</a:t>
            </a:r>
          </a:p>
          <a:p>
            <a:r>
              <a:rPr lang="en-US" dirty="0" smtClean="0"/>
              <a:t>University of Utah</a:t>
            </a:r>
          </a:p>
          <a:p>
            <a:r>
              <a:rPr lang="en-US" dirty="0" smtClean="0"/>
              <a:t>Updated Apr 19,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04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Ventricular</a:t>
            </a:r>
            <a:r>
              <a:rPr lang="en-US" dirty="0" smtClean="0"/>
              <a:t>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0743"/>
            <a:ext cx="7620000" cy="4373563"/>
          </a:xfrm>
        </p:spPr>
        <p:txBody>
          <a:bodyPr/>
          <a:lstStyle/>
          <a:p>
            <a:r>
              <a:rPr lang="en-US" dirty="0" smtClean="0"/>
              <a:t>300 / # small boxes</a:t>
            </a:r>
          </a:p>
          <a:p>
            <a:r>
              <a:rPr lang="en-US" dirty="0" smtClean="0"/>
              <a:t>If Irregular: #QRS in 10 seconds (=the strip) * 6</a:t>
            </a:r>
          </a:p>
          <a:p>
            <a:endParaRPr lang="en-US" dirty="0" smtClean="0"/>
          </a:p>
          <a:p>
            <a:r>
              <a:rPr lang="en-US" dirty="0" smtClean="0"/>
              <a:t>Closer than 3 boxes = tachycardia. </a:t>
            </a:r>
          </a:p>
          <a:p>
            <a:r>
              <a:rPr lang="en-US" dirty="0" smtClean="0"/>
              <a:t>Spaced more than 5 boxes = </a:t>
            </a:r>
            <a:r>
              <a:rPr lang="en-US" dirty="0" err="1" smtClean="0"/>
              <a:t>bradycardia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776815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4112493"/>
            <a:ext cx="5791200" cy="245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Rhythm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P-waves?</a:t>
            </a:r>
          </a:p>
          <a:p>
            <a:r>
              <a:rPr lang="en-US" dirty="0" smtClean="0"/>
              <a:t>Regular?</a:t>
            </a:r>
          </a:p>
          <a:p>
            <a:r>
              <a:rPr lang="en-US" dirty="0" smtClean="0"/>
              <a:t>P </a:t>
            </a:r>
            <a:r>
              <a:rPr lang="en-US" dirty="0" smtClean="0">
                <a:sym typeface="Wingdings"/>
              </a:rPr>
              <a:t> QRS?</a:t>
            </a:r>
          </a:p>
          <a:p>
            <a:r>
              <a:rPr lang="en-US" dirty="0" smtClean="0">
                <a:sym typeface="Wingdings"/>
              </a:rPr>
              <a:t>Every QRS preceded by P?</a:t>
            </a:r>
          </a:p>
          <a:p>
            <a:r>
              <a:rPr lang="en-US" dirty="0" smtClean="0">
                <a:sym typeface="Wingdings"/>
              </a:rPr>
              <a:t>	*P wave upright in II</a:t>
            </a:r>
          </a:p>
          <a:p>
            <a:endParaRPr lang="en-US" dirty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Eg</a:t>
            </a:r>
            <a:r>
              <a:rPr lang="en-US" dirty="0" smtClean="0">
                <a:sym typeface="Wingdings"/>
              </a:rPr>
              <a:t> 1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434192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52" y="1752600"/>
            <a:ext cx="8309927" cy="412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1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Rhythm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it sinus?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P-waves?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Regular?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 </a:t>
            </a:r>
            <a:r>
              <a:rPr lang="en-US" dirty="0" smtClean="0">
                <a:sym typeface="Wingdings"/>
              </a:rPr>
              <a:t> QRS?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ym typeface="Wingdings"/>
              </a:rPr>
              <a:t>Every QRS preceded by P?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ym typeface="Wingdings"/>
              </a:rPr>
              <a:t>P wave upright in II</a:t>
            </a:r>
          </a:p>
          <a:p>
            <a:endParaRPr lang="en-US" dirty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Eg</a:t>
            </a:r>
            <a:r>
              <a:rPr lang="en-US" dirty="0" smtClean="0">
                <a:sym typeface="Wingdings"/>
              </a:rPr>
              <a:t> 1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941999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70" y="353400"/>
            <a:ext cx="3746130" cy="22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9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Rhythm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P-waves?</a:t>
            </a:r>
          </a:p>
          <a:p>
            <a:r>
              <a:rPr lang="en-US" dirty="0" smtClean="0"/>
              <a:t>Regular?</a:t>
            </a:r>
          </a:p>
          <a:p>
            <a:r>
              <a:rPr lang="en-US" dirty="0" smtClean="0"/>
              <a:t>P </a:t>
            </a:r>
            <a:r>
              <a:rPr lang="en-US" dirty="0" smtClean="0">
                <a:sym typeface="Wingdings"/>
              </a:rPr>
              <a:t> QRS?</a:t>
            </a:r>
          </a:p>
          <a:p>
            <a:r>
              <a:rPr lang="en-US" dirty="0" smtClean="0">
                <a:sym typeface="Wingdings"/>
              </a:rPr>
              <a:t>Every QRS preceded by P?</a:t>
            </a:r>
          </a:p>
          <a:p>
            <a:r>
              <a:rPr lang="en-US" dirty="0" smtClean="0">
                <a:sym typeface="Wingdings"/>
              </a:rPr>
              <a:t>	*P wave upright in II</a:t>
            </a:r>
          </a:p>
          <a:p>
            <a:endParaRPr lang="en-US" dirty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Eg</a:t>
            </a:r>
            <a:r>
              <a:rPr lang="en-US" dirty="0" smtClean="0">
                <a:sym typeface="Wingdings"/>
              </a:rPr>
              <a:t> 1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301451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Sinustachycardi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200"/>
            <a:ext cx="9144000" cy="340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2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Rhythm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Sinus Brady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828769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 descr="Sinusbradycardi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8204"/>
            <a:ext cx="9144000" cy="49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8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6490"/>
            <a:ext cx="8147630" cy="611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93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arRhythmias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6201229" cy="4373563"/>
          </a:xfrm>
        </p:spPr>
        <p:txBody>
          <a:bodyPr/>
          <a:lstStyle/>
          <a:p>
            <a:r>
              <a:rPr lang="en-US" dirty="0" smtClean="0"/>
              <a:t>Not Sinus?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/>
          </a:p>
          <a:p>
            <a:r>
              <a:rPr lang="en-US" dirty="0"/>
              <a:t>Classify based on: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Speed, regularity, and QRS width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Information gathering: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*We already know speed: Fast or slow? Regular?</a:t>
            </a:r>
          </a:p>
          <a:p>
            <a:r>
              <a:rPr lang="en-US" dirty="0"/>
              <a:t>What is the QRS width? </a:t>
            </a:r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/>
              <a:t>Look for P-waves</a:t>
            </a:r>
          </a:p>
          <a:p>
            <a:r>
              <a:rPr lang="en-US" dirty="0" smtClean="0"/>
              <a:t>Is there a relationship between p-waves and QRS complexes?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464776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63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Bradycardia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Differential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Sinus: (see previous slides)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Variations: </a:t>
            </a:r>
            <a:r>
              <a:rPr lang="en-US" dirty="0" err="1" smtClean="0"/>
              <a:t>Tachy</a:t>
            </a:r>
            <a:r>
              <a:rPr lang="en-US" dirty="0" smtClean="0"/>
              <a:t>-Brady, Sinus arrest w/ escape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AV block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838" y="1855939"/>
            <a:ext cx="4262897" cy="627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7440" y="-2721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592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Ectopic Pacemakers</a:t>
            </a:r>
            <a:endParaRPr lang="en-US" dirty="0"/>
          </a:p>
        </p:txBody>
      </p:sp>
      <p:pic>
        <p:nvPicPr>
          <p:cNvPr id="5" name="Content Placeholder 4" descr="800px-Pacemaker_rates.sv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6" b="11736"/>
          <a:stretch>
            <a:fillRect/>
          </a:stretch>
        </p:blipFill>
        <p:spPr>
          <a:xfrm>
            <a:off x="-306533" y="831445"/>
            <a:ext cx="10559953" cy="6060974"/>
          </a:xfrm>
        </p:spPr>
      </p:pic>
    </p:spTree>
    <p:extLst>
      <p:ext uri="{BB962C8B-B14F-4D97-AF65-F5344CB8AC3E}">
        <p14:creationId xmlns:p14="http://schemas.microsoft.com/office/powerpoint/2010/main" val="2272161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 Block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77020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972082"/>
              </p:ext>
            </p:extLst>
          </p:nvPr>
        </p:nvGraphicFramePr>
        <p:xfrm>
          <a:off x="457200" y="2733403"/>
          <a:ext cx="6096000" cy="3205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1888"/>
                <a:gridCol w="39941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dirty="0" smtClean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Prolonged PR (0.2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ms</a:t>
                      </a:r>
                      <a:r>
                        <a:rPr lang="en-US" baseline="0" dirty="0" smtClean="0"/>
                        <a:t>+)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Degree Type</a:t>
                      </a:r>
                      <a:r>
                        <a:rPr lang="en-US" baseline="0" dirty="0" smtClean="0"/>
                        <a:t> 1 (</a:t>
                      </a:r>
                      <a:r>
                        <a:rPr lang="en-US" baseline="0" dirty="0" err="1" smtClean="0"/>
                        <a:t>Wenkebock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 lengthens, until a QRS</a:t>
                      </a:r>
                      <a:r>
                        <a:rPr lang="en-US" baseline="0" dirty="0" smtClean="0"/>
                        <a:t> is not conducted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Degree Type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PR lengthening</a:t>
                      </a:r>
                      <a:r>
                        <a:rPr lang="en-US" baseline="0" dirty="0" smtClean="0"/>
                        <a:t> prior to non conducted QRS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High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 many non-conducted</a:t>
                      </a:r>
                      <a:r>
                        <a:rPr lang="en-US" baseline="0" dirty="0" smtClean="0"/>
                        <a:t> QRS that you can’t tell (&lt;2:1)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dirty="0" smtClean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conducted QRS complexes (both P-P and QRS-QRS are regular and different)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298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Classify arrhythmias by speed, regularity, QRS width to establish a differential diagnosis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Determine if an AV block needs admission/referral for pacemaker placement?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What will occur if adenosine is given to a each narrow complex tachycardia?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Does this wide complex tachycardia require </a:t>
            </a:r>
            <a:r>
              <a:rPr lang="en-US" dirty="0" err="1" smtClean="0"/>
              <a:t>cardioversion</a:t>
            </a:r>
            <a:r>
              <a:rPr lang="en-US" dirty="0"/>
              <a:t>,</a:t>
            </a:r>
            <a:r>
              <a:rPr lang="en-US" dirty="0" smtClean="0"/>
              <a:t> defibrillation, or neither?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5848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 Block: At or below the level of the AV-node = risk of becoming complete heart block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019065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042433"/>
              </p:ext>
            </p:extLst>
          </p:nvPr>
        </p:nvGraphicFramePr>
        <p:xfrm>
          <a:off x="457200" y="2733403"/>
          <a:ext cx="6096000" cy="3205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1888"/>
                <a:gridCol w="39941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dirty="0" smtClean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Prolonged PR (0.2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ms</a:t>
                      </a:r>
                      <a:r>
                        <a:rPr lang="en-US" baseline="0" dirty="0" smtClean="0"/>
                        <a:t>+)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Degree Type</a:t>
                      </a:r>
                      <a:r>
                        <a:rPr lang="en-US" baseline="0" dirty="0" smtClean="0"/>
                        <a:t> 1 (</a:t>
                      </a:r>
                      <a:r>
                        <a:rPr lang="en-US" baseline="0" dirty="0" err="1" smtClean="0"/>
                        <a:t>Wenkebock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 lengthens, until a QRS</a:t>
                      </a:r>
                      <a:r>
                        <a:rPr lang="en-US" baseline="0" dirty="0" smtClean="0"/>
                        <a:t> is not conducted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Degree Type</a:t>
                      </a:r>
                      <a:r>
                        <a:rPr lang="en-US" baseline="0" dirty="0" smtClean="0"/>
                        <a:t> 2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PR lengthening</a:t>
                      </a:r>
                      <a:r>
                        <a:rPr lang="en-US" baseline="0" dirty="0" smtClean="0"/>
                        <a:t> prior to non conducted QRS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High Degree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 many non-conducted</a:t>
                      </a:r>
                      <a:r>
                        <a:rPr lang="en-US" baseline="0" dirty="0" smtClean="0"/>
                        <a:t> QRS that you can’t tell (&lt;2:1)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dirty="0" smtClean="0"/>
                        <a:t> Degree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conducted QRS complexes (both P-P and QRS-QRS are regular and different)</a:t>
                      </a:r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82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 Block</a:t>
            </a:r>
            <a:endParaRPr lang="en-US" dirty="0"/>
          </a:p>
        </p:txBody>
      </p:sp>
      <p:pic>
        <p:nvPicPr>
          <p:cNvPr id="4" name="Picture 3" descr="Screen Shot 2018-04-22 at 6.29.5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2667000"/>
            <a:ext cx="6756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09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 Block</a:t>
            </a:r>
            <a:endParaRPr lang="en-US" dirty="0"/>
          </a:p>
        </p:txBody>
      </p:sp>
      <p:pic>
        <p:nvPicPr>
          <p:cNvPr id="4" name="Picture 3" descr="Screen Shot 2018-04-22 at 6.33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2700"/>
            <a:ext cx="9144000" cy="173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2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 Block</a:t>
            </a:r>
            <a:endParaRPr lang="en-US" dirty="0"/>
          </a:p>
        </p:txBody>
      </p:sp>
      <p:pic>
        <p:nvPicPr>
          <p:cNvPr id="4" name="Content Placeholder 4" descr="800px-Pacemaker_rates.sv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6" b="117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8990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 Block</a:t>
            </a:r>
            <a:endParaRPr lang="en-US" dirty="0"/>
          </a:p>
        </p:txBody>
      </p:sp>
      <p:pic>
        <p:nvPicPr>
          <p:cNvPr id="4" name="Picture 3" descr="Screen Shot 2018-04-22 at 6.34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80" y="2590800"/>
            <a:ext cx="7729020" cy="141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79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 Block</a:t>
            </a:r>
            <a:endParaRPr lang="en-US" dirty="0"/>
          </a:p>
        </p:txBody>
      </p:sp>
      <p:pic>
        <p:nvPicPr>
          <p:cNvPr id="4" name="Picture 3" descr="Screen Shot 2018-04-22 at 6.37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235200"/>
            <a:ext cx="63246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0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 Block</a:t>
            </a:r>
            <a:endParaRPr lang="en-US" dirty="0"/>
          </a:p>
        </p:txBody>
      </p:sp>
      <p:pic>
        <p:nvPicPr>
          <p:cNvPr id="4" name="Picture 3" descr="Rhythm-strip-ECG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0600"/>
            <a:ext cx="9144000" cy="232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19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Tachycardia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Narrow or Wide?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800px-Atrial_tachy_with_LBBB_leadII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19" y="4029023"/>
            <a:ext cx="6078666" cy="1398093"/>
          </a:xfrm>
          <a:prstGeom prst="rect">
            <a:avLst/>
          </a:prstGeom>
        </p:spPr>
      </p:pic>
      <p:pic>
        <p:nvPicPr>
          <p:cNvPr id="5" name="Picture 4" descr="800px-Afib_small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7131"/>
            <a:ext cx="6078666" cy="139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48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Narrow </a:t>
            </a:r>
            <a:r>
              <a:rPr lang="en-US" dirty="0" err="1" smtClean="0"/>
              <a:t>qrs</a:t>
            </a:r>
            <a:r>
              <a:rPr lang="en-US" dirty="0" smtClean="0"/>
              <a:t> Tachycardia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 = AV Junction or Higher</a:t>
            </a:r>
          </a:p>
          <a:p>
            <a:r>
              <a:rPr lang="en-US" dirty="0" smtClean="0"/>
              <a:t>Regular or Irregular QRS rate?</a:t>
            </a:r>
          </a:p>
          <a:p>
            <a:endParaRPr lang="en-US" dirty="0"/>
          </a:p>
        </p:txBody>
      </p:sp>
      <p:pic>
        <p:nvPicPr>
          <p:cNvPr id="4" name="Picture 3" descr="800px-Afib_small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40671"/>
            <a:ext cx="6078666" cy="1398093"/>
          </a:xfrm>
          <a:prstGeom prst="rect">
            <a:avLst/>
          </a:prstGeom>
        </p:spPr>
      </p:pic>
      <p:pic>
        <p:nvPicPr>
          <p:cNvPr id="5" name="Picture 4" descr="800px-Aflutt_small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534" y="4588062"/>
            <a:ext cx="6078666" cy="123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89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Narrow </a:t>
            </a:r>
            <a:r>
              <a:rPr lang="en-US" dirty="0" err="1" smtClean="0"/>
              <a:t>qrs</a:t>
            </a:r>
            <a:r>
              <a:rPr lang="en-US" dirty="0" smtClean="0"/>
              <a:t> Tachycardia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425439" cy="4924782"/>
          </a:xfrm>
        </p:spPr>
        <p:txBody>
          <a:bodyPr/>
          <a:lstStyle/>
          <a:p>
            <a:r>
              <a:rPr lang="en-US" dirty="0" smtClean="0"/>
              <a:t>Atrial Fibrillation &lt;-----</a:t>
            </a:r>
            <a:r>
              <a:rPr lang="en-US" dirty="0" smtClean="0">
                <a:sym typeface="Wingdings"/>
              </a:rPr>
              <a:t> Multifocal Atrial Tachycardia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Afib</a:t>
            </a:r>
            <a:r>
              <a:rPr lang="en-US" dirty="0" smtClean="0"/>
              <a:t>: Underlying atrial rhythm 400-600 </a:t>
            </a:r>
            <a:r>
              <a:rPr lang="en-US" dirty="0" err="1" smtClean="0"/>
              <a:t>bpm</a:t>
            </a:r>
            <a:r>
              <a:rPr lang="en-US" dirty="0" smtClean="0"/>
              <a:t> -&gt; AV node only lets 75-170 beats through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Slow the AV node w/ BB/CCB -&gt; rate control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r>
              <a:rPr lang="en-US" dirty="0" smtClean="0"/>
              <a:t>Also consider Aflutter with variable block</a:t>
            </a:r>
            <a:endParaRPr lang="en-US" dirty="0"/>
          </a:p>
        </p:txBody>
      </p:sp>
      <p:pic>
        <p:nvPicPr>
          <p:cNvPr id="6" name="Picture 5" descr="Screen Shot 2018-04-20 at 2.17.0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31" y="1818279"/>
            <a:ext cx="3539738" cy="215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86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Images from: </a:t>
            </a:r>
          </a:p>
          <a:p>
            <a:r>
              <a:rPr lang="en-US" dirty="0" err="1" smtClean="0"/>
              <a:t>ecg.utah.edu</a:t>
            </a:r>
            <a:endParaRPr lang="en-US" dirty="0" smtClean="0"/>
          </a:p>
          <a:p>
            <a:r>
              <a:rPr lang="en-US" dirty="0" err="1" smtClean="0"/>
              <a:t>En.ecgpedia.org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https://lifeinthefastlane.com/ecg-library/basics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BMJ ABC of EKG series</a:t>
            </a:r>
          </a:p>
          <a:p>
            <a:r>
              <a:rPr lang="en-US" dirty="0"/>
              <a:t>https://</a:t>
            </a:r>
            <a:r>
              <a:rPr lang="en-US" dirty="0" err="1"/>
              <a:t>www.bmj.com</a:t>
            </a:r>
            <a:r>
              <a:rPr lang="en-US" dirty="0"/>
              <a:t>/content/324/7334/415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3368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Narrow </a:t>
            </a:r>
            <a:r>
              <a:rPr lang="en-US" dirty="0" err="1" smtClean="0"/>
              <a:t>qrs</a:t>
            </a:r>
            <a:r>
              <a:rPr lang="en-US" dirty="0" smtClean="0"/>
              <a:t> Tachycardia</a:t>
            </a:r>
            <a:endParaRPr lang="en-US" dirty="0"/>
          </a:p>
        </p:txBody>
      </p:sp>
      <p:pic>
        <p:nvPicPr>
          <p:cNvPr id="4" name="Content Placeholder 3" descr="Screen Shot 2018-04-20 at 2.01.5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" r="74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8668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Narrow </a:t>
            </a:r>
            <a:r>
              <a:rPr lang="en-US" dirty="0" err="1" smtClean="0"/>
              <a:t>qrs</a:t>
            </a:r>
            <a:r>
              <a:rPr lang="en-US" dirty="0" smtClean="0"/>
              <a:t> Tachycardia</a:t>
            </a:r>
            <a:endParaRPr lang="en-US" dirty="0"/>
          </a:p>
        </p:txBody>
      </p:sp>
      <p:pic>
        <p:nvPicPr>
          <p:cNvPr id="5" name="Content Placeholder 4" descr="Screen Shot 2018-04-20 at 2.04.1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" r="1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9587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Narrow </a:t>
            </a:r>
            <a:r>
              <a:rPr lang="en-US" dirty="0" err="1" smtClean="0"/>
              <a:t>qrs</a:t>
            </a:r>
            <a:r>
              <a:rPr lang="en-US" dirty="0" smtClean="0"/>
              <a:t> Tachycardia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DDx</a:t>
            </a:r>
            <a:r>
              <a:rPr lang="en-US" dirty="0" smtClean="0"/>
              <a:t>: </a:t>
            </a:r>
          </a:p>
          <a:p>
            <a:r>
              <a:rPr lang="en-US" dirty="0" smtClean="0"/>
              <a:t>Atrial tachycardia: </a:t>
            </a:r>
          </a:p>
          <a:p>
            <a:r>
              <a:rPr lang="en-US" dirty="0" smtClean="0"/>
              <a:t>Atrial flutter</a:t>
            </a:r>
          </a:p>
          <a:p>
            <a:r>
              <a:rPr lang="en-US" dirty="0" smtClean="0"/>
              <a:t>AVNRT</a:t>
            </a:r>
          </a:p>
          <a:p>
            <a:r>
              <a:rPr lang="en-US" dirty="0" smtClean="0"/>
              <a:t>*AVRT</a:t>
            </a:r>
          </a:p>
          <a:p>
            <a:r>
              <a:rPr lang="en-US" dirty="0" smtClean="0"/>
              <a:t>*</a:t>
            </a:r>
            <a:r>
              <a:rPr lang="en-US" dirty="0" err="1" smtClean="0"/>
              <a:t>Juncitonal</a:t>
            </a:r>
            <a:r>
              <a:rPr lang="en-US" dirty="0" smtClean="0"/>
              <a:t> tachycardia</a:t>
            </a:r>
          </a:p>
          <a:p>
            <a:endParaRPr lang="en-US" dirty="0"/>
          </a:p>
          <a:p>
            <a:r>
              <a:rPr lang="en-US" dirty="0" smtClean="0"/>
              <a:t>Adenosine: AV nodal blocking agent -&gt; drastically slows conduction through the AV node temporarily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821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Atrial Tachycardia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725" cy="4373563"/>
          </a:xfrm>
        </p:spPr>
        <p:txBody>
          <a:bodyPr/>
          <a:lstStyle/>
          <a:p>
            <a:r>
              <a:rPr lang="en-US" dirty="0" smtClean="0"/>
              <a:t>Like sinus, except pacemaker is not in the SA node.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181" y="153873"/>
            <a:ext cx="2839105" cy="1703463"/>
          </a:xfrm>
          <a:prstGeom prst="rect">
            <a:avLst/>
          </a:prstGeom>
        </p:spPr>
      </p:pic>
      <p:pic>
        <p:nvPicPr>
          <p:cNvPr id="6" name="Picture 5" descr="Screen Shot 2018-04-20 at 2.10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1" y="2527598"/>
            <a:ext cx="6056771" cy="4202817"/>
          </a:xfrm>
          <a:prstGeom prst="rect">
            <a:avLst/>
          </a:prstGeom>
        </p:spPr>
      </p:pic>
      <p:pic>
        <p:nvPicPr>
          <p:cNvPr id="7" name="Picture 6" descr="Screen Shot 2018-04-20 at 2.20.2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553" y="2009511"/>
            <a:ext cx="3051733" cy="19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45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Atrial Flutter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050639" cy="4373563"/>
          </a:xfrm>
        </p:spPr>
        <p:txBody>
          <a:bodyPr/>
          <a:lstStyle/>
          <a:p>
            <a:r>
              <a:rPr lang="en-US" dirty="0" smtClean="0"/>
              <a:t>Underlying rate: 300</a:t>
            </a:r>
          </a:p>
          <a:p>
            <a:pPr lvl="1"/>
            <a:r>
              <a:rPr lang="en-US" dirty="0" smtClean="0"/>
              <a:t>Ventricular rate ~150 (2:1 block), ~100 (3:1 block), ~75 (4:1 block) depending how fast AV node resets</a:t>
            </a:r>
          </a:p>
          <a:p>
            <a:endParaRPr lang="en-US" dirty="0"/>
          </a:p>
        </p:txBody>
      </p:sp>
      <p:pic>
        <p:nvPicPr>
          <p:cNvPr id="5" name="Picture 4" descr="Screen Shot 2018-04-20 at 2.18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839" y="2189163"/>
            <a:ext cx="4118885" cy="354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38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Atrial Flutter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725" cy="43735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8-04-20 at 2.19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35" y="1544462"/>
            <a:ext cx="8353519" cy="478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7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AV NODAL REENTRANT TACHYCARDIA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725" cy="43735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752600"/>
            <a:ext cx="8081944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AVNRT </a:t>
            </a:r>
            <a:r>
              <a:rPr lang="mr-IN" dirty="0" smtClean="0"/>
              <a:t>–</a:t>
            </a:r>
            <a:r>
              <a:rPr lang="en-US" dirty="0" smtClean="0"/>
              <a:t> two pathways through AV node start running in circles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Reentrant loop (like Aflutter), except confined to AV Node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Rate 180-250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P-waves occur flipped and immediately after QRS</a:t>
            </a:r>
          </a:p>
          <a:p>
            <a:endParaRPr lang="en-US" dirty="0"/>
          </a:p>
        </p:txBody>
      </p:sp>
      <p:pic>
        <p:nvPicPr>
          <p:cNvPr id="7" name="Picture 6" descr="800px-Re_entry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7315"/>
            <a:ext cx="7677019" cy="575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47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AV NODAL REENTRANT TACHYCARDIA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10725" cy="43735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8-04-20 at 2.34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7874076" cy="473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61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NARROW TACHYCARDIA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94363" cy="4373563"/>
          </a:xfrm>
        </p:spPr>
        <p:txBody>
          <a:bodyPr/>
          <a:lstStyle/>
          <a:p>
            <a:r>
              <a:rPr lang="en-US" dirty="0" smtClean="0"/>
              <a:t>What happens if you give adenosine? (AV Slowing)</a:t>
            </a:r>
          </a:p>
          <a:p>
            <a:pPr lvl="1"/>
            <a:r>
              <a:rPr lang="en-US" dirty="0" smtClean="0"/>
              <a:t>Vagal maneuvers = same mechanism</a:t>
            </a:r>
          </a:p>
          <a:p>
            <a:pPr lvl="1"/>
            <a:r>
              <a:rPr lang="en-US" dirty="0" smtClean="0"/>
              <a:t>check an old EKG for evidence of an accessory pathway first, if available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790482"/>
              </p:ext>
            </p:extLst>
          </p:nvPr>
        </p:nvGraphicFramePr>
        <p:xfrm>
          <a:off x="889033" y="3827127"/>
          <a:ext cx="6927564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463782"/>
                <a:gridCol w="34637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Rhythm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Atrial Tachycardia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Gradually slow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Aflutter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Slows in increments (or nothing)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AVNRT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Terminates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402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REGULAR NARROW TACHYCARDIA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94363" cy="4373563"/>
          </a:xfrm>
        </p:spPr>
        <p:txBody>
          <a:bodyPr/>
          <a:lstStyle/>
          <a:p>
            <a:r>
              <a:rPr lang="en-US" dirty="0" smtClean="0"/>
              <a:t>What happens if you give adenosine? (AV Slowing)</a:t>
            </a:r>
          </a:p>
          <a:p>
            <a:pPr lvl="1"/>
            <a:r>
              <a:rPr lang="en-US" dirty="0" smtClean="0"/>
              <a:t>Vagal maneuvers = same mechanism</a:t>
            </a:r>
          </a:p>
          <a:p>
            <a:pPr lvl="1"/>
            <a:r>
              <a:rPr lang="en-US" dirty="0" smtClean="0"/>
              <a:t>check an old EKG for evidence of an accessory pathway first, if available</a:t>
            </a:r>
          </a:p>
          <a:p>
            <a:endParaRPr lang="en-US" dirty="0"/>
          </a:p>
        </p:txBody>
      </p:sp>
      <p:pic>
        <p:nvPicPr>
          <p:cNvPr id="5" name="Picture 4" descr="Screen Shot 2018-04-21 at 7.17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902" y="3262299"/>
            <a:ext cx="4386928" cy="34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82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 Cardiac conduction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52" y="2403684"/>
            <a:ext cx="8309927" cy="412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9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Wide, Irregular tachycardia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94363" cy="4373563"/>
          </a:xfrm>
        </p:spPr>
        <p:txBody>
          <a:bodyPr/>
          <a:lstStyle/>
          <a:p>
            <a:r>
              <a:rPr lang="en-US" dirty="0" err="1" smtClean="0"/>
              <a:t>Afib</a:t>
            </a:r>
            <a:r>
              <a:rPr lang="en-US" dirty="0" smtClean="0"/>
              <a:t> (or </a:t>
            </a:r>
            <a:r>
              <a:rPr lang="en-US" dirty="0" err="1" smtClean="0"/>
              <a:t>AFl</a:t>
            </a:r>
            <a:r>
              <a:rPr lang="en-US" dirty="0" smtClean="0"/>
              <a:t> w/ variable block) w/ Aberrancy: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Consider polymorphic VT if morphology and RR varies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Aberrancy </a:t>
            </a:r>
            <a:r>
              <a:rPr lang="en-US" dirty="0"/>
              <a:t>= QRS widening due to delay or block in bundle branch or </a:t>
            </a:r>
            <a:r>
              <a:rPr lang="en-US" dirty="0" err="1"/>
              <a:t>intramyocardial</a:t>
            </a:r>
            <a:r>
              <a:rPr lang="en-US" dirty="0"/>
              <a:t> </a:t>
            </a:r>
            <a:r>
              <a:rPr lang="en-US" dirty="0" smtClean="0"/>
              <a:t>conduction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If one of the bundles is still repolarizing = like a block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Faster rate = more likely to have aberrancy</a:t>
            </a:r>
            <a:endParaRPr lang="en-US" dirty="0"/>
          </a:p>
        </p:txBody>
      </p:sp>
      <p:pic>
        <p:nvPicPr>
          <p:cNvPr id="4" name="Picture 3" descr="740px-Lbbb_phase3_phase4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829" y="4212237"/>
            <a:ext cx="5194907" cy="2667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986" y="444500"/>
            <a:ext cx="33655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35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Wide, Irregular tachycardia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94363" cy="4373563"/>
          </a:xfrm>
        </p:spPr>
        <p:txBody>
          <a:bodyPr/>
          <a:lstStyle/>
          <a:p>
            <a:r>
              <a:rPr lang="en-US" dirty="0" smtClean="0"/>
              <a:t>Rate dependent left bundle aberrancy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5" name="Picture 4" descr="E00057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10" y="2343430"/>
            <a:ext cx="7269220" cy="453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29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Ventricular tachycardia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Non-sustained (NSVT) = less than 30s</a:t>
            </a:r>
          </a:p>
          <a:p>
            <a:r>
              <a:rPr lang="en-US" dirty="0" smtClean="0"/>
              <a:t>Sustained (</a:t>
            </a:r>
            <a:r>
              <a:rPr lang="en-US" dirty="0" smtClean="0">
                <a:solidFill>
                  <a:schemeClr val="tx2"/>
                </a:solidFill>
              </a:rPr>
              <a:t>NOT abbreviated SVT</a:t>
            </a:r>
            <a:r>
              <a:rPr lang="en-US" dirty="0" smtClean="0"/>
              <a:t>) = 30s or more </a:t>
            </a:r>
            <a:endParaRPr lang="en-US" dirty="0"/>
          </a:p>
          <a:p>
            <a:r>
              <a:rPr lang="en-US" dirty="0" smtClean="0"/>
              <a:t>Monomorphic</a:t>
            </a:r>
          </a:p>
          <a:p>
            <a:r>
              <a:rPr lang="en-US" dirty="0" smtClean="0"/>
              <a:t>Polymorphic</a:t>
            </a:r>
          </a:p>
          <a:p>
            <a:pPr lvl="1"/>
            <a:r>
              <a:rPr lang="en-US" dirty="0" err="1" smtClean="0"/>
              <a:t>Torsades</a:t>
            </a:r>
            <a:r>
              <a:rPr lang="en-US" dirty="0" smtClean="0"/>
              <a:t> de Pointes = long </a:t>
            </a:r>
            <a:r>
              <a:rPr lang="en-US" dirty="0" err="1" smtClean="0"/>
              <a:t>QTc</a:t>
            </a:r>
            <a:endParaRPr lang="en-US" dirty="0" smtClean="0"/>
          </a:p>
          <a:p>
            <a:r>
              <a:rPr lang="en-US" dirty="0" smtClean="0"/>
              <a:t>VF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43" y="4715719"/>
            <a:ext cx="4373526" cy="1633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445" y="4946388"/>
            <a:ext cx="4151395" cy="8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15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Wide, regular tachycardia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52600"/>
            <a:ext cx="4841448" cy="43735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Supraventricular tachycardia with aberrancy vs. VT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NO ALGORITHM TO TELL 100%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QRS 160+ </a:t>
            </a:r>
            <a:r>
              <a:rPr lang="en-US" dirty="0" err="1" smtClean="0">
                <a:solidFill>
                  <a:srgbClr val="000000"/>
                </a:solidFill>
              </a:rPr>
              <a:t>ms</a:t>
            </a:r>
            <a:r>
              <a:rPr lang="en-US" dirty="0" smtClean="0">
                <a:solidFill>
                  <a:srgbClr val="000000"/>
                </a:solidFill>
              </a:rPr>
              <a:t> =&gt; VT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Extreme </a:t>
            </a:r>
            <a:r>
              <a:rPr lang="en-US" dirty="0" err="1" smtClean="0">
                <a:solidFill>
                  <a:srgbClr val="000000"/>
                </a:solidFill>
              </a:rPr>
              <a:t>RWard</a:t>
            </a:r>
            <a:r>
              <a:rPr lang="en-US" dirty="0" smtClean="0">
                <a:solidFill>
                  <a:srgbClr val="000000"/>
                </a:solidFill>
              </a:rPr>
              <a:t> Axis =&gt; VT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Taller L rabbit ear (or non BBB appearance =&gt; VT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Age 35+ (PPV 85%), CAD/CHF =&gt; VT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solidFill>
                  <a:srgbClr val="000000"/>
                </a:solidFill>
              </a:rPr>
              <a:t>Brugada</a:t>
            </a:r>
            <a:r>
              <a:rPr lang="en-US" dirty="0" smtClean="0">
                <a:solidFill>
                  <a:srgbClr val="000000"/>
                </a:solidFill>
              </a:rPr>
              <a:t> Algorithm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If in doubt, treat as VT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5" name="Picture 4" descr="QR-pattern-V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112" y="2452024"/>
            <a:ext cx="3640185" cy="17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44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Wide, regular tachycardia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52600"/>
            <a:ext cx="4841448" cy="43735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Supraventricular tachycardia with aberrancy vs. VT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NO ALGORITHM TO TELL 100%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QRS 160+ </a:t>
            </a:r>
            <a:r>
              <a:rPr lang="en-US" dirty="0" err="1" smtClean="0">
                <a:solidFill>
                  <a:srgbClr val="000000"/>
                </a:solidFill>
              </a:rPr>
              <a:t>ms</a:t>
            </a:r>
            <a:r>
              <a:rPr lang="en-US" dirty="0" smtClean="0">
                <a:solidFill>
                  <a:srgbClr val="000000"/>
                </a:solidFill>
              </a:rPr>
              <a:t> =&gt; VT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Extreme </a:t>
            </a:r>
            <a:r>
              <a:rPr lang="en-US" dirty="0" err="1" smtClean="0">
                <a:solidFill>
                  <a:srgbClr val="000000"/>
                </a:solidFill>
              </a:rPr>
              <a:t>RWard</a:t>
            </a:r>
            <a:r>
              <a:rPr lang="en-US" dirty="0" smtClean="0">
                <a:solidFill>
                  <a:srgbClr val="000000"/>
                </a:solidFill>
              </a:rPr>
              <a:t> Axis =&gt; VT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Taller L rabbit ear (or non BBB appearance =&gt; VT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Age 35+ (PPV 85%), CAD/CHF =&gt; VT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solidFill>
                  <a:srgbClr val="000000"/>
                </a:solidFill>
              </a:rPr>
              <a:t>Brugada</a:t>
            </a:r>
            <a:r>
              <a:rPr lang="en-US" dirty="0" smtClean="0">
                <a:solidFill>
                  <a:srgbClr val="000000"/>
                </a:solidFill>
              </a:rPr>
              <a:t> Algorithm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If in doubt, treat as VT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48" y="1524318"/>
            <a:ext cx="3504523" cy="503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40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Wide, regular tachycardia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52600"/>
            <a:ext cx="4841448" cy="43735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Supraventricular tachycardia with aberrancy vs. VT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NO ALGORITHM TO TELL 100%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QRS 160+ </a:t>
            </a:r>
            <a:r>
              <a:rPr lang="en-US" dirty="0" err="1" smtClean="0">
                <a:solidFill>
                  <a:srgbClr val="000000"/>
                </a:solidFill>
              </a:rPr>
              <a:t>ms</a:t>
            </a:r>
            <a:r>
              <a:rPr lang="en-US" dirty="0" smtClean="0">
                <a:solidFill>
                  <a:srgbClr val="000000"/>
                </a:solidFill>
              </a:rPr>
              <a:t> =&gt; VT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Extreme </a:t>
            </a:r>
            <a:r>
              <a:rPr lang="en-US" dirty="0" err="1" smtClean="0">
                <a:solidFill>
                  <a:srgbClr val="000000"/>
                </a:solidFill>
              </a:rPr>
              <a:t>RWard</a:t>
            </a:r>
            <a:r>
              <a:rPr lang="en-US" dirty="0" smtClean="0">
                <a:solidFill>
                  <a:srgbClr val="000000"/>
                </a:solidFill>
              </a:rPr>
              <a:t> Axis =&gt; VT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Taller L rabbit ear (or non BBB appearance =&gt; VT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Age 35+ (PPV 85%), CAD/CHF =&gt; VT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solidFill>
                  <a:srgbClr val="000000"/>
                </a:solidFill>
              </a:rPr>
              <a:t>Brugada</a:t>
            </a:r>
            <a:r>
              <a:rPr lang="en-US" dirty="0" smtClean="0">
                <a:solidFill>
                  <a:srgbClr val="000000"/>
                </a:solidFill>
              </a:rPr>
              <a:t> Algorithm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If in doubt, treat as VT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008" y="2881684"/>
            <a:ext cx="3735385" cy="9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6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Wide, regular tachycardia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52600"/>
            <a:ext cx="4841448" cy="43735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Supraventricular tachycardia with aberrancy vs. VT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NO ALGORITHM TO TELL 100%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QRS 160+ </a:t>
            </a:r>
            <a:r>
              <a:rPr lang="en-US" dirty="0" err="1" smtClean="0">
                <a:solidFill>
                  <a:srgbClr val="000000"/>
                </a:solidFill>
              </a:rPr>
              <a:t>ms</a:t>
            </a:r>
            <a:r>
              <a:rPr lang="en-US" dirty="0" smtClean="0">
                <a:solidFill>
                  <a:srgbClr val="000000"/>
                </a:solidFill>
              </a:rPr>
              <a:t> =&gt; VT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Extreme </a:t>
            </a:r>
            <a:r>
              <a:rPr lang="en-US" dirty="0" err="1" smtClean="0">
                <a:solidFill>
                  <a:srgbClr val="000000"/>
                </a:solidFill>
              </a:rPr>
              <a:t>RWard</a:t>
            </a:r>
            <a:r>
              <a:rPr lang="en-US" dirty="0" smtClean="0">
                <a:solidFill>
                  <a:srgbClr val="000000"/>
                </a:solidFill>
              </a:rPr>
              <a:t> Axis =&gt; VT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Taller L rabbit ear (or non BBB appearance =&gt; VT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Age 35+ (PPV 85%), CAD/CHF =&gt; VT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>
                <a:solidFill>
                  <a:srgbClr val="000000"/>
                </a:solidFill>
              </a:rPr>
              <a:t>Brugada</a:t>
            </a:r>
            <a:r>
              <a:rPr lang="en-US" dirty="0" smtClean="0">
                <a:solidFill>
                  <a:srgbClr val="000000"/>
                </a:solidFill>
              </a:rPr>
              <a:t> Algorithm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If in doubt, treat as VT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pic>
        <p:nvPicPr>
          <p:cNvPr id="4" name="Picture 3" descr="Brugada_algorith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74" y="1401156"/>
            <a:ext cx="4939972" cy="493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75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Wide, regular tachycardia</a:t>
            </a:r>
            <a:endParaRPr lang="en-US" dirty="0"/>
          </a:p>
        </p:txBody>
      </p:sp>
      <p:pic>
        <p:nvPicPr>
          <p:cNvPr id="6" name="Content Placeholder 5" descr="Left ventricular tachycardia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 r="484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859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Wide, regular tachycardia</a:t>
            </a:r>
            <a:endParaRPr lang="en-US" dirty="0"/>
          </a:p>
        </p:txBody>
      </p:sp>
      <p:pic>
        <p:nvPicPr>
          <p:cNvPr id="3" name="Content Placeholder 2" descr="VT7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8" r="66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18516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Wide, regular tachycardia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Management: </a:t>
            </a:r>
          </a:p>
          <a:p>
            <a:r>
              <a:rPr lang="en-US" dirty="0" smtClean="0"/>
              <a:t>Unstable (decrease mentation, unstable VS, shock)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VT, SVT with Aberrancy =&gt; </a:t>
            </a:r>
            <a:r>
              <a:rPr lang="en-US" dirty="0" err="1" smtClean="0"/>
              <a:t>cardiovert</a:t>
            </a:r>
            <a:r>
              <a:rPr lang="en-US" dirty="0" smtClean="0"/>
              <a:t> (avoid delivering shock on T-wave -&gt; can cause degeneration to VF)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VF =&gt; defibrillate (not timed)</a:t>
            </a:r>
          </a:p>
          <a:p>
            <a:r>
              <a:rPr lang="en-US" dirty="0" smtClean="0"/>
              <a:t>Stable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SVT with aberrancy =&gt; manage as above (e.g. adenosine, rate control)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VT -&gt; </a:t>
            </a:r>
            <a:r>
              <a:rPr lang="en-US" dirty="0" err="1" smtClean="0"/>
              <a:t>cardioversion</a:t>
            </a:r>
            <a:r>
              <a:rPr lang="en-US" dirty="0" smtClean="0"/>
              <a:t> (procainamide or </a:t>
            </a:r>
            <a:r>
              <a:rPr lang="en-US" dirty="0" err="1" smtClean="0"/>
              <a:t>amidoarone</a:t>
            </a:r>
            <a:r>
              <a:rPr lang="en-US" dirty="0" smtClean="0"/>
              <a:t> if unavailable), pads on, immediate </a:t>
            </a:r>
            <a:r>
              <a:rPr lang="en-US" dirty="0" err="1" smtClean="0"/>
              <a:t>cardiology&amp;ischemic</a:t>
            </a:r>
            <a:r>
              <a:rPr lang="en-US" dirty="0" smtClean="0"/>
              <a:t> </a:t>
            </a:r>
            <a:r>
              <a:rPr lang="en-US" dirty="0" err="1" smtClean="0"/>
              <a:t>eval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816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to arrhythmias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778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3" name="Content Placeholder 2" descr="sinus-tachy-RBBB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0" r="88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1916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</p:txBody>
      </p:sp>
      <p:pic>
        <p:nvPicPr>
          <p:cNvPr id="4" name="Picture 3" descr="chb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65" y="1594888"/>
            <a:ext cx="8670515" cy="41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5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Ectopic Pacemakers</a:t>
            </a:r>
            <a:endParaRPr lang="en-US" dirty="0"/>
          </a:p>
        </p:txBody>
      </p:sp>
      <p:pic>
        <p:nvPicPr>
          <p:cNvPr id="5" name="Content Placeholder 4" descr="800px-Pacemaker_rates.sv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6" b="11736"/>
          <a:stretch>
            <a:fillRect/>
          </a:stretch>
        </p:blipFill>
        <p:spPr>
          <a:xfrm>
            <a:off x="-306533" y="831445"/>
            <a:ext cx="10559953" cy="6060974"/>
          </a:xfrm>
        </p:spPr>
      </p:pic>
    </p:spTree>
    <p:extLst>
      <p:ext uri="{BB962C8B-B14F-4D97-AF65-F5344CB8AC3E}">
        <p14:creationId xmlns:p14="http://schemas.microsoft.com/office/powerpoint/2010/main" val="935538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</p:txBody>
      </p:sp>
      <p:pic>
        <p:nvPicPr>
          <p:cNvPr id="4" name="Picture 3" descr="Wenckebach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31420"/>
            <a:ext cx="6096000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6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</p:txBody>
      </p:sp>
      <p:pic>
        <p:nvPicPr>
          <p:cNvPr id="4" name="Picture 3" descr="Screen Shot 2018-04-20 at 2.24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55" y="1524318"/>
            <a:ext cx="7548820" cy="524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</p:txBody>
      </p:sp>
      <p:pic>
        <p:nvPicPr>
          <p:cNvPr id="4" name="Picture 3" descr="Screen Shot 2018-04-22 at 6.45.0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0" y="1533962"/>
            <a:ext cx="7635816" cy="525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9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883107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mtClean="0"/>
              <a:t>Classify arrhythmias by speed, regularity, QRS width to establish a differential diagnosis</a:t>
            </a:r>
          </a:p>
          <a:p>
            <a:pPr marL="457200" indent="-457200">
              <a:buFont typeface="+mj-lt"/>
              <a:buAutoNum type="arabicPeriod"/>
            </a:pPr>
            <a:r>
              <a:rPr lang="en-US" smtClean="0"/>
              <a:t>Determine if an AV block needs admission/referral for pacemaker placement?</a:t>
            </a:r>
          </a:p>
          <a:p>
            <a:pPr marL="457200" indent="-457200">
              <a:buFont typeface="+mj-lt"/>
              <a:buAutoNum type="arabicPeriod"/>
            </a:pPr>
            <a:r>
              <a:rPr lang="en-US" smtClean="0"/>
              <a:t>What will occur if adenosine is given to a each narrow complex tachycardia?</a:t>
            </a:r>
          </a:p>
          <a:p>
            <a:pPr marL="457200" indent="-457200">
              <a:buFont typeface="+mj-lt"/>
              <a:buAutoNum type="arabicPeriod"/>
            </a:pPr>
            <a:r>
              <a:rPr lang="en-US" smtClean="0"/>
              <a:t>Does this wide complex tachycardia require cardioversion, defibrillation, or neither?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	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068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04" y="1503642"/>
            <a:ext cx="7458071" cy="519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0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Accessory pathways, AVRT, SVT w/ pre-excitation</a:t>
            </a:r>
          </a:p>
          <a:p>
            <a:r>
              <a:rPr lang="en-US" dirty="0" smtClean="0"/>
              <a:t>AV Dissociation</a:t>
            </a:r>
          </a:p>
          <a:p>
            <a:r>
              <a:rPr lang="en-US" dirty="0" smtClean="0"/>
              <a:t>PVCs / PACs, Pauses</a:t>
            </a:r>
          </a:p>
          <a:p>
            <a:r>
              <a:rPr lang="en-US" dirty="0" smtClean="0"/>
              <a:t>Paced rhythms</a:t>
            </a:r>
          </a:p>
        </p:txBody>
      </p:sp>
    </p:spTree>
    <p:extLst>
      <p:ext uri="{BB962C8B-B14F-4D97-AF65-F5344CB8AC3E}">
        <p14:creationId xmlns:p14="http://schemas.microsoft.com/office/powerpoint/2010/main" val="321643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Tutorials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en.ecgpedia.org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https://lifeinthefastlane.com/ecg-library/basics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2"/>
            <a:r>
              <a:rPr lang="en-US" dirty="0" smtClean="0"/>
              <a:t>Also with links to many resources</a:t>
            </a:r>
          </a:p>
          <a:p>
            <a:r>
              <a:rPr lang="en-US" dirty="0" smtClean="0"/>
              <a:t>Practice EKGs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ecg.bidmc.harvard.edu</a:t>
            </a:r>
            <a:r>
              <a:rPr lang="en-US" dirty="0"/>
              <a:t>/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err="1"/>
              <a:t>ecg.utah.edu</a:t>
            </a:r>
            <a:r>
              <a:rPr lang="en-US" dirty="0"/>
              <a:t>/</a:t>
            </a:r>
            <a:endParaRPr lang="en-US" dirty="0" smtClean="0"/>
          </a:p>
          <a:p>
            <a:pPr marL="274320" lvl="1" indent="0">
              <a:buNone/>
            </a:pPr>
            <a:endParaRPr lang="en-US" dirty="0"/>
          </a:p>
          <a:p>
            <a:pPr lvl="1"/>
            <a:r>
              <a:rPr lang="en-US" dirty="0" smtClean="0"/>
              <a:t>Questions?  </a:t>
            </a:r>
            <a:r>
              <a:rPr lang="en-US" dirty="0" err="1" smtClean="0"/>
              <a:t>Brian.locke@hsc.utah.edu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to arrhythmias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 Do they have a pulse? If no, ACLS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CPR, AED/Monitor: are they in VT/VF or </a:t>
            </a:r>
            <a:r>
              <a:rPr lang="en-US" dirty="0" err="1" smtClean="0"/>
              <a:t>Asystole</a:t>
            </a:r>
            <a:r>
              <a:rPr lang="en-US" dirty="0" smtClean="0"/>
              <a:t>/PEA?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If </a:t>
            </a:r>
            <a:r>
              <a:rPr lang="en-US" dirty="0" err="1" smtClean="0"/>
              <a:t>tele</a:t>
            </a:r>
            <a:r>
              <a:rPr lang="en-US" dirty="0" smtClean="0"/>
              <a:t> strip is available, check the rhythm at the start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439085"/>
              </p:ext>
            </p:extLst>
          </p:nvPr>
        </p:nvGraphicFramePr>
        <p:xfrm>
          <a:off x="498419" y="3056467"/>
          <a:ext cx="6850648" cy="1833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3448"/>
                <a:gridCol w="2997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VT (Cardiac cause)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PEA (</a:t>
                      </a:r>
                      <a:r>
                        <a:rPr lang="en-US" dirty="0" err="1" smtClean="0"/>
                        <a:t>Hs</a:t>
                      </a:r>
                      <a:r>
                        <a:rPr lang="en-US" dirty="0" smtClean="0"/>
                        <a:t> and </a:t>
                      </a:r>
                      <a:r>
                        <a:rPr lang="en-US" dirty="0" err="1" smtClean="0"/>
                        <a:t>Ts</a:t>
                      </a:r>
                      <a:r>
                        <a:rPr lang="en-US" dirty="0" smtClean="0"/>
                        <a:t>.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VF</a:t>
                      </a:r>
                      <a:r>
                        <a:rPr lang="en-US" baseline="0" dirty="0" smtClean="0"/>
                        <a:t> (Cardiac cause)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Asystole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Ns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4" y="3535363"/>
            <a:ext cx="3014133" cy="843957"/>
          </a:xfrm>
          <a:prstGeom prst="rect">
            <a:avLst/>
          </a:prstGeom>
        </p:spPr>
      </p:pic>
      <p:pic>
        <p:nvPicPr>
          <p:cNvPr id="6" name="Picture 5" descr="Rhythm_ventricular_fibrill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0" y="5025467"/>
            <a:ext cx="3199871" cy="715971"/>
          </a:xfrm>
          <a:prstGeom prst="rect">
            <a:avLst/>
          </a:prstGeom>
        </p:spPr>
      </p:pic>
      <p:pic>
        <p:nvPicPr>
          <p:cNvPr id="7" name="Picture 6" descr="Vtac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0" y="3483356"/>
            <a:ext cx="3199871" cy="895964"/>
          </a:xfrm>
          <a:prstGeom prst="rect">
            <a:avLst/>
          </a:prstGeom>
        </p:spPr>
      </p:pic>
      <p:pic>
        <p:nvPicPr>
          <p:cNvPr id="8" name="Picture 7" descr="Lead_II_rhythm_generated_asystol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14" y="5080576"/>
            <a:ext cx="3014133" cy="49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74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to arrhythmias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PEA? </a:t>
            </a:r>
          </a:p>
          <a:p>
            <a:r>
              <a:rPr lang="en-US" dirty="0" smtClean="0"/>
              <a:t>Spectrum from severe shock (‘pseudo-PEA’) to complete electromechanical dissociation (‘EMD’)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Can differentiate with: High EtCO2, A-line, Bedside US</a:t>
            </a:r>
          </a:p>
          <a:p>
            <a:endParaRPr lang="en-US" dirty="0"/>
          </a:p>
          <a:p>
            <a:r>
              <a:rPr lang="en-US" dirty="0" smtClean="0"/>
              <a:t>PEA Causes: Standard method </a:t>
            </a:r>
            <a:r>
              <a:rPr lang="mr-IN" dirty="0" smtClean="0"/>
              <a:t>–</a:t>
            </a:r>
            <a:r>
              <a:rPr lang="en-US" dirty="0" smtClean="0"/>
              <a:t> 4Hs and 4Ts.</a:t>
            </a:r>
          </a:p>
          <a:p>
            <a:r>
              <a:rPr lang="en-US" dirty="0" smtClean="0"/>
              <a:t>Alternative = Littman Method: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QRS wide (0.12s or more) or narrow (less than 0.12s)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Narrow: Most commonly mechanical / RV / Obstruction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Wide: Most commonly metabolic, ischemic, or LV failure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52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to arrhythmias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Do they have a pulse? If </a:t>
            </a:r>
            <a:r>
              <a:rPr lang="en-US" dirty="0" smtClean="0"/>
              <a:t>yes, get vitals, an EKG +/- hook them up to monitor/defibrillator (e.g. HR &lt; 40, SBP &lt; 90)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43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97333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Approach to interpretation of EKGS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Methodological approach, every time </a:t>
            </a:r>
          </a:p>
          <a:p>
            <a:r>
              <a:rPr lang="en-US" dirty="0" smtClean="0"/>
              <a:t>Numerous variations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469052"/>
              </p:ext>
            </p:extLst>
          </p:nvPr>
        </p:nvGraphicFramePr>
        <p:xfrm>
          <a:off x="6658429" y="2775856"/>
          <a:ext cx="1759857" cy="156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9857"/>
              </a:tblGrid>
              <a:tr h="15602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1. Rate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2. Rhythm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3. Axis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4. Conduction</a:t>
                      </a:r>
                    </a:p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5. Morphology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17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9118</TotalTime>
  <Words>1913</Words>
  <Application>Microsoft Macintosh PowerPoint</Application>
  <PresentationFormat>On-screen Show (4:3)</PresentationFormat>
  <Paragraphs>390</Paragraphs>
  <Slides>59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Essential</vt:lpstr>
      <vt:lpstr>Arrhythmias</vt:lpstr>
      <vt:lpstr>Objectives</vt:lpstr>
      <vt:lpstr>Sources</vt:lpstr>
      <vt:lpstr>Review:</vt:lpstr>
      <vt:lpstr>Approach to arrhythmias</vt:lpstr>
      <vt:lpstr>Approach to arrhythmias</vt:lpstr>
      <vt:lpstr>Approach to arrhythmias</vt:lpstr>
      <vt:lpstr>Approach to arrhythmias</vt:lpstr>
      <vt:lpstr>Approach to interpretation of EKGS</vt:lpstr>
      <vt:lpstr>Ventricular Rate</vt:lpstr>
      <vt:lpstr>Rhythm</vt:lpstr>
      <vt:lpstr>Rhythm</vt:lpstr>
      <vt:lpstr>Rhythm</vt:lpstr>
      <vt:lpstr>Rhythm</vt:lpstr>
      <vt:lpstr>Classification</vt:lpstr>
      <vt:lpstr>arRhythmias</vt:lpstr>
      <vt:lpstr>Bradycardia</vt:lpstr>
      <vt:lpstr>Ectopic Pacemakers</vt:lpstr>
      <vt:lpstr>Conduction</vt:lpstr>
      <vt:lpstr>Conduction</vt:lpstr>
      <vt:lpstr>AV Block</vt:lpstr>
      <vt:lpstr>AV Block</vt:lpstr>
      <vt:lpstr>AV Block</vt:lpstr>
      <vt:lpstr>AV Block</vt:lpstr>
      <vt:lpstr>AV Block</vt:lpstr>
      <vt:lpstr>AV Block</vt:lpstr>
      <vt:lpstr>Tachycardia</vt:lpstr>
      <vt:lpstr>Narrow qrs Tachycardia</vt:lpstr>
      <vt:lpstr>Irregular Narrow qrs Tachycardia</vt:lpstr>
      <vt:lpstr>Irregular Narrow qrs Tachycardia</vt:lpstr>
      <vt:lpstr>Irregular Narrow qrs Tachycardia</vt:lpstr>
      <vt:lpstr>regular Narrow qrs Tachycardia</vt:lpstr>
      <vt:lpstr>Atrial Tachycardia</vt:lpstr>
      <vt:lpstr>Atrial Flutter</vt:lpstr>
      <vt:lpstr>Atrial Flutter</vt:lpstr>
      <vt:lpstr>AV NODAL REENTRANT TACHYCARDIA</vt:lpstr>
      <vt:lpstr>AV NODAL REENTRANT TACHYCARDIA</vt:lpstr>
      <vt:lpstr>REGULAR NARROW TACHYCARDIA</vt:lpstr>
      <vt:lpstr>REGULAR NARROW TACHYCARDIA</vt:lpstr>
      <vt:lpstr>Wide, Irregular tachycardia</vt:lpstr>
      <vt:lpstr>Wide, Irregular tachycardia</vt:lpstr>
      <vt:lpstr>Ventricular tachycardia</vt:lpstr>
      <vt:lpstr>Wide, regular tachycardia</vt:lpstr>
      <vt:lpstr>Wide, regular tachycardia</vt:lpstr>
      <vt:lpstr>Wide, regular tachycardia</vt:lpstr>
      <vt:lpstr>Wide, regular tachycardia</vt:lpstr>
      <vt:lpstr>Wide, regular tachycardia</vt:lpstr>
      <vt:lpstr>Wide, regular tachycardia</vt:lpstr>
      <vt:lpstr>Wide, regular tachycardia</vt:lpstr>
      <vt:lpstr>Examples</vt:lpstr>
      <vt:lpstr>Examples</vt:lpstr>
      <vt:lpstr>Ectopic Pacemakers</vt:lpstr>
      <vt:lpstr>Examples</vt:lpstr>
      <vt:lpstr>Examples</vt:lpstr>
      <vt:lpstr>Examples</vt:lpstr>
      <vt:lpstr>Objectives</vt:lpstr>
      <vt:lpstr>Objectives</vt:lpstr>
      <vt:lpstr>Next steps</vt:lpstr>
      <vt:lpstr>Resources</vt:lpstr>
    </vt:vector>
  </TitlesOfParts>
  <Company>University of Colorado Denver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Characteristics and  Statistical Clinical Reasoning</dc:title>
  <dc:creator>Brian Locke</dc:creator>
  <cp:lastModifiedBy>Brian Locke</cp:lastModifiedBy>
  <cp:revision>59</cp:revision>
  <dcterms:created xsi:type="dcterms:W3CDTF">2018-04-06T00:25:05Z</dcterms:created>
  <dcterms:modified xsi:type="dcterms:W3CDTF">2018-04-25T04:56:16Z</dcterms:modified>
</cp:coreProperties>
</file>